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"/>
  </p:notesMasterIdLst>
  <p:sldIdLst>
    <p:sldId id="256" r:id="rId2"/>
    <p:sldId id="257" r:id="rId3"/>
  </p:sldIdLst>
  <p:sldSz cx="7559675" cy="1069181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90" userDrawn="1">
          <p15:clr>
            <a:srgbClr val="A4A3A4"/>
          </p15:clr>
        </p15:guide>
        <p15:guide id="2" pos="23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F0"/>
    <a:srgbClr val="FFF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 showGuides="1">
      <p:cViewPr>
        <p:scale>
          <a:sx n="77" d="100"/>
          <a:sy n="77" d="100"/>
        </p:scale>
        <p:origin x="1482" y="-1302"/>
      </p:cViewPr>
      <p:guideLst>
        <p:guide orient="horz" pos="3390"/>
        <p:guide pos="23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49575" cy="498475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40" y="2"/>
            <a:ext cx="2949575" cy="498475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r">
              <a:defRPr sz="1200"/>
            </a:lvl1pPr>
          </a:lstStyle>
          <a:p>
            <a:fld id="{4D3DB9B2-3605-4D49-B934-9265EF47BA58}" type="datetimeFigureOut">
              <a:rPr kumimoji="1" lang="ja-JP" altLang="en-US" smtClean="0"/>
              <a:t>2023/9/2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1243013"/>
            <a:ext cx="237172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0" tIns="45710" rIns="91420" bIns="4571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40" y="4783140"/>
            <a:ext cx="5445125" cy="3913187"/>
          </a:xfrm>
          <a:prstGeom prst="rect">
            <a:avLst/>
          </a:prstGeom>
        </p:spPr>
        <p:txBody>
          <a:bodyPr vert="horz" lIns="91420" tIns="45710" rIns="91420" bIns="4571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4" y="9440868"/>
            <a:ext cx="2949575" cy="498475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40" y="9440868"/>
            <a:ext cx="2949575" cy="498475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r">
              <a:defRPr sz="1200"/>
            </a:lvl1pPr>
          </a:lstStyle>
          <a:p>
            <a:fld id="{AF720F28-6870-476F-B8DD-697EA1B7A1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2548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0980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114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15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180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064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2023/9/2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3920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2023/9/2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487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2023/9/2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973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2023/9/2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296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2023/9/2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3573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2023/9/2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327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A0451-18B9-40F0-8BBA-A1590533F902}" type="datetimeFigureOut">
              <a:rPr kumimoji="1" lang="ja-JP" altLang="en-US" smtClean="0"/>
              <a:t>2023/9/2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518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F017777-9EB2-48B9-B938-F6C6FDAFB80B}"/>
              </a:ext>
            </a:extLst>
          </p:cNvPr>
          <p:cNvSpPr txBox="1"/>
          <p:nvPr/>
        </p:nvSpPr>
        <p:spPr>
          <a:xfrm>
            <a:off x="67150" y="4841467"/>
            <a:ext cx="2138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まるぎゅう特製折詰め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5,800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540C1DF-7B73-41B2-9FC1-128363793A45}"/>
              </a:ext>
            </a:extLst>
          </p:cNvPr>
          <p:cNvSpPr txBox="1"/>
          <p:nvPr/>
        </p:nvSpPr>
        <p:spPr>
          <a:xfrm>
            <a:off x="54508" y="7261902"/>
            <a:ext cx="259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きたかみ牛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バラ焼弁当　     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2,050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  <a:endParaRPr kumimoji="1" lang="en-US" altLang="ja-JP" sz="1400" b="1" i="1" u="sng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FEA4AB-5527-4051-BC75-F4A5C4D066B4}"/>
              </a:ext>
            </a:extLst>
          </p:cNvPr>
          <p:cNvSpPr txBox="1"/>
          <p:nvPr/>
        </p:nvSpPr>
        <p:spPr>
          <a:xfrm>
            <a:off x="2647508" y="7240410"/>
            <a:ext cx="2250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きたかみ牛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モモ・サイコロ弁当　　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2,450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</a:p>
        </p:txBody>
      </p:sp>
      <p:pic>
        <p:nvPicPr>
          <p:cNvPr id="19" name="Picture 3" descr="\\Server-win\share\アスクル関連\Askul_Parts_1216\DATA\016_916d_yakitori\back1.png">
            <a:extLst>
              <a:ext uri="{FF2B5EF4-FFF2-40B4-BE49-F238E27FC236}">
                <a16:creationId xmlns:a16="http://schemas.microsoft.com/office/drawing/2014/main" id="{152BFB29-3AFD-4780-9473-8CD5BC0BB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78" y="-4174"/>
            <a:ext cx="7587232" cy="1384156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8035BFF-F2CB-483F-895F-9A0219DB50C9}"/>
              </a:ext>
            </a:extLst>
          </p:cNvPr>
          <p:cNvSpPr/>
          <p:nvPr/>
        </p:nvSpPr>
        <p:spPr>
          <a:xfrm>
            <a:off x="260979" y="1377379"/>
            <a:ext cx="7224407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税込み合計で</a:t>
            </a:r>
            <a:r>
              <a:rPr lang="en-US" altLang="ja-JP" sz="1400" b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10,000</a:t>
            </a:r>
            <a:r>
              <a:rPr lang="ja-JP" altLang="en-US" sz="1400" b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円以上</a:t>
            </a:r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のご注文で宅配致します（代金引換となります）。</a:t>
            </a:r>
            <a:endParaRPr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但し、</a:t>
            </a:r>
            <a:r>
              <a:rPr lang="ja-JP" altLang="en-US" sz="14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各お弁当は同じお弁当３個からご注文を承ります。</a:t>
            </a:r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ご了承をお願い致します。</a:t>
            </a:r>
            <a:endParaRPr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希望配達日の</a:t>
            </a:r>
            <a:r>
              <a:rPr lang="ja-JP" altLang="en-US" sz="1400" b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２日前</a:t>
            </a:r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までにお電話にてご注文を受け付けております。</a:t>
            </a:r>
            <a:endParaRPr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lang="ja-JP" altLang="en-US" sz="1200" b="0" i="0" dirty="0">
                <a:solidFill>
                  <a:srgbClr val="000000"/>
                </a:solidFill>
                <a:effectLst/>
                <a:latin typeface="HG明朝E" panose="02020909000000000000" pitchFamily="17" charset="-128"/>
                <a:ea typeface="HG明朝E" panose="02020909000000000000" pitchFamily="17" charset="-128"/>
              </a:rPr>
              <a:t>（</a:t>
            </a:r>
            <a:r>
              <a:rPr lang="en-US" altLang="ja-JP" sz="1200" b="0" i="0" dirty="0">
                <a:solidFill>
                  <a:srgbClr val="000000"/>
                </a:solidFill>
                <a:effectLst/>
                <a:latin typeface="HG明朝E" panose="02020909000000000000" pitchFamily="17" charset="-128"/>
                <a:ea typeface="HG明朝E" panose="02020909000000000000" pitchFamily="17" charset="-128"/>
              </a:rPr>
              <a:t>※</a:t>
            </a:r>
            <a:r>
              <a:rPr lang="ja-JP" altLang="en-US" sz="1200" b="0" i="0" dirty="0">
                <a:solidFill>
                  <a:srgbClr val="000000"/>
                </a:solidFill>
                <a:effectLst/>
                <a:latin typeface="HG明朝E" panose="02020909000000000000" pitchFamily="17" charset="-128"/>
                <a:ea typeface="HG明朝E" panose="02020909000000000000" pitchFamily="17" charset="-128"/>
              </a:rPr>
              <a:t>月曜日が定休日のため、火曜日配達をご希望の場合は土曜日までにご注文をお願いします。</a:t>
            </a:r>
            <a:endParaRPr lang="en-US" altLang="ja-JP" sz="1200" b="0" i="0" dirty="0">
              <a:solidFill>
                <a:srgbClr val="000000"/>
              </a:solidFill>
              <a:effectLst/>
              <a:latin typeface="HG明朝E" panose="02020909000000000000" pitchFamily="17" charset="-128"/>
              <a:ea typeface="HG明朝E" panose="02020909000000000000" pitchFamily="17" charset="-128"/>
            </a:endParaRPr>
          </a:p>
          <a:p>
            <a:r>
              <a:rPr lang="ja-JP" altLang="en-US" sz="1200" dirty="0">
                <a:solidFill>
                  <a:srgbClr val="000000"/>
                </a:solidFill>
                <a:latin typeface="HG明朝E" panose="02020909000000000000" pitchFamily="17" charset="-128"/>
                <a:ea typeface="HG明朝E" panose="02020909000000000000" pitchFamily="17" charset="-128"/>
              </a:rPr>
              <a:t>　</a:t>
            </a:r>
            <a:r>
              <a:rPr lang="ja-JP" altLang="en-US" sz="1200" b="0" i="0" dirty="0">
                <a:solidFill>
                  <a:srgbClr val="000000"/>
                </a:solidFill>
                <a:effectLst/>
                <a:latin typeface="HG明朝E" panose="02020909000000000000" pitchFamily="17" charset="-128"/>
                <a:ea typeface="HG明朝E" panose="02020909000000000000" pitchFamily="17" charset="-128"/>
              </a:rPr>
              <a:t>その他、不定休日がある場合も同じです）</a:t>
            </a:r>
            <a:endParaRPr lang="en-US" altLang="ja-JP" sz="1200" dirty="0">
              <a:latin typeface="HG明朝E" panose="02020909000000000000" pitchFamily="17" charset="-128"/>
              <a:ea typeface="HG明朝E" panose="02020909000000000000" pitchFamily="17" charset="-128"/>
            </a:endParaRPr>
          </a:p>
          <a:p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持ち帰り用の袋は</a:t>
            </a:r>
            <a:r>
              <a:rPr lang="ja-JP" altLang="en-US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　大 </a:t>
            </a:r>
            <a:r>
              <a:rPr lang="en-US" altLang="ja-JP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1</a:t>
            </a:r>
            <a:r>
              <a:rPr lang="ja-JP" altLang="en-US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枚：</a:t>
            </a:r>
            <a:r>
              <a:rPr lang="en-US" altLang="ja-JP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5</a:t>
            </a:r>
            <a:r>
              <a:rPr lang="ja-JP" altLang="en-US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 　小 </a:t>
            </a:r>
            <a:r>
              <a:rPr lang="en-US" altLang="ja-JP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1</a:t>
            </a:r>
            <a:r>
              <a:rPr lang="ja-JP" altLang="en-US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枚：</a:t>
            </a:r>
            <a:r>
              <a:rPr lang="en-US" altLang="ja-JP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3</a:t>
            </a:r>
            <a:r>
              <a:rPr lang="ja-JP" altLang="en-US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　 段ボール：</a:t>
            </a:r>
            <a:r>
              <a:rPr lang="en-US" altLang="ja-JP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300</a:t>
            </a:r>
            <a:r>
              <a:rPr lang="ja-JP" altLang="en-US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　</a:t>
            </a:r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頂戴いたします</a:t>
            </a:r>
            <a:endParaRPr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配達エリア：北上市内</a:t>
            </a:r>
            <a:endParaRPr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配達時間：</a:t>
            </a:r>
            <a:r>
              <a:rPr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11:00</a:t>
            </a:r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～</a:t>
            </a:r>
            <a:r>
              <a:rPr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18:00</a:t>
            </a:r>
            <a:r>
              <a:rPr lang="ja-JP" altLang="en-US" sz="1200" dirty="0">
                <a:latin typeface="HGS明朝E" panose="02020900000000000000" pitchFamily="18" charset="-128"/>
                <a:ea typeface="HGS明朝E" panose="02020900000000000000" pitchFamily="18" charset="-128"/>
              </a:rPr>
              <a:t>（</a:t>
            </a:r>
            <a:r>
              <a:rPr lang="en-US" altLang="ja-JP" sz="1200" dirty="0">
                <a:latin typeface="HGS明朝E" panose="02020900000000000000" pitchFamily="18" charset="-128"/>
                <a:ea typeface="HGS明朝E" panose="02020900000000000000" pitchFamily="18" charset="-128"/>
              </a:rPr>
              <a:t>※</a:t>
            </a:r>
            <a:r>
              <a:rPr lang="ja-JP" altLang="en-US" sz="1200" dirty="0">
                <a:latin typeface="HGS明朝E" panose="02020900000000000000" pitchFamily="18" charset="-128"/>
                <a:ea typeface="HGS明朝E" panose="02020900000000000000" pitchFamily="18" charset="-128"/>
              </a:rPr>
              <a:t>配達時間は調整させていただく場合がございます）</a:t>
            </a:r>
            <a:endParaRPr lang="en-US" altLang="ja-JP" sz="12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299174-F4B8-4520-800E-1D0628A406CE}"/>
              </a:ext>
            </a:extLst>
          </p:cNvPr>
          <p:cNvSpPr txBox="1"/>
          <p:nvPr/>
        </p:nvSpPr>
        <p:spPr>
          <a:xfrm>
            <a:off x="2310532" y="10379771"/>
            <a:ext cx="27623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※</a:t>
            </a:r>
            <a:r>
              <a:rPr kumimoji="1" lang="ja-JP" altLang="en-US" sz="105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価格は全て税込で表記しております。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92069B3-C00D-4C1C-99CF-E9633B2E3BAE}"/>
              </a:ext>
            </a:extLst>
          </p:cNvPr>
          <p:cNvSpPr txBox="1"/>
          <p:nvPr/>
        </p:nvSpPr>
        <p:spPr>
          <a:xfrm>
            <a:off x="340673" y="102248"/>
            <a:ext cx="6702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600" b="1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弁当、 精肉、お米などを</a:t>
            </a:r>
            <a:endParaRPr lang="en-US" altLang="ja-JP" sz="3600" b="1" dirty="0">
              <a:solidFill>
                <a:prstClr val="white"/>
              </a:solidFill>
              <a:latin typeface="HGS明朝E" panose="02020900000000000000" pitchFamily="18" charset="-128"/>
              <a:ea typeface="HGS明朝E" panose="02020900000000000000" pitchFamily="18" charset="-128"/>
              <a:sym typeface="ヒラギノ角ゴ Pro W3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3600" b="1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宅配でお届けします。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924DB8A-DCD1-4200-BA44-018AF9E3B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4" y="3259471"/>
            <a:ext cx="2316299" cy="153546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AA795D6-D671-4A3D-ADC7-CEF31B8C3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0" y="5642880"/>
            <a:ext cx="2438753" cy="162400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B89AA836-3D67-481E-B860-086FF32F0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015" y="5643723"/>
            <a:ext cx="2433913" cy="1620777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BA9A4B4C-594C-46A9-ACAF-4B08D7CF3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4" y="8022452"/>
            <a:ext cx="2433913" cy="1618950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8869DA9-F0B2-4570-979C-7BFBF4F20E86}"/>
              </a:ext>
            </a:extLst>
          </p:cNvPr>
          <p:cNvSpPr txBox="1"/>
          <p:nvPr/>
        </p:nvSpPr>
        <p:spPr>
          <a:xfrm>
            <a:off x="51085" y="9663288"/>
            <a:ext cx="21452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きたかみ牛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サーロイン・バラ焼弁当 </a:t>
            </a:r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2,650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  <a:endParaRPr kumimoji="1" lang="en-US" altLang="ja-JP" sz="1400" b="1" i="1" u="sng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3ECDE9F-48A4-447D-A398-3A24FB00ED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36"/>
          <a:stretch/>
        </p:blipFill>
        <p:spPr>
          <a:xfrm>
            <a:off x="5163363" y="3244951"/>
            <a:ext cx="2322023" cy="154871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AB7715D-0E75-400E-80C5-D84A3ED3A8D6}"/>
              </a:ext>
            </a:extLst>
          </p:cNvPr>
          <p:cNvSpPr txBox="1"/>
          <p:nvPr/>
        </p:nvSpPr>
        <p:spPr>
          <a:xfrm>
            <a:off x="5178158" y="4758265"/>
            <a:ext cx="2138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きたかみ牛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カルビ・バラ焼弁当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1,650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  <a:endParaRPr kumimoji="1" lang="en-US" altLang="ja-JP" sz="1400" b="1" i="1" u="sng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r"/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　　　　　　　 　  　　　　　　　　　</a:t>
            </a:r>
            <a:endParaRPr kumimoji="1" lang="en-US" altLang="ja-JP" sz="1400" b="1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665C9B54-AFD9-40B9-91AA-B831275486BF}"/>
              </a:ext>
            </a:extLst>
          </p:cNvPr>
          <p:cNvCxnSpPr/>
          <p:nvPr/>
        </p:nvCxnSpPr>
        <p:spPr>
          <a:xfrm>
            <a:off x="142332" y="3144297"/>
            <a:ext cx="7224407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>
            <a:extLst>
              <a:ext uri="{FF2B5EF4-FFF2-40B4-BE49-F238E27FC236}">
                <a16:creationId xmlns:a16="http://schemas.microsoft.com/office/drawing/2014/main" id="{795FC603-7D1C-4357-9FBA-52BA4F9923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1420" y="5642880"/>
            <a:ext cx="2434195" cy="162077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610C4CF-FFB4-4095-9983-C439FC2A069F}"/>
              </a:ext>
            </a:extLst>
          </p:cNvPr>
          <p:cNvSpPr txBox="1"/>
          <p:nvPr/>
        </p:nvSpPr>
        <p:spPr>
          <a:xfrm>
            <a:off x="5081421" y="7256847"/>
            <a:ext cx="202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きたかみ牛カルビ弁当　       </a:t>
            </a:r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2,550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  <a:endParaRPr kumimoji="1" lang="en-US" altLang="ja-JP" sz="1400" b="1" i="1" u="sng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A6D565FC-72FB-4689-83EA-052102C631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6703" y="8000494"/>
            <a:ext cx="2433913" cy="1613417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E735C28-4351-4976-A661-F09C69335FA6}"/>
              </a:ext>
            </a:extLst>
          </p:cNvPr>
          <p:cNvSpPr txBox="1"/>
          <p:nvPr/>
        </p:nvSpPr>
        <p:spPr>
          <a:xfrm>
            <a:off x="2538984" y="9634750"/>
            <a:ext cx="24311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きたかみ牛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サーロインステーキ弁当　　　　　　　　　　　　　</a:t>
            </a:r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3,290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EBC41D25-6F48-47D0-80AB-3232D7416F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5673" y="8022475"/>
            <a:ext cx="2427417" cy="161890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F4CF493-860F-45DD-9583-0BFC3E7EEBA3}"/>
              </a:ext>
            </a:extLst>
          </p:cNvPr>
          <p:cNvSpPr txBox="1"/>
          <p:nvPr/>
        </p:nvSpPr>
        <p:spPr>
          <a:xfrm>
            <a:off x="5072861" y="9610312"/>
            <a:ext cx="27618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きたかみ牛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ヒレステーキ・サイコロ弁当　　　　　　</a:t>
            </a:r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3,550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6351219-1917-4FAF-9AC3-75F14E8527F2}"/>
              </a:ext>
            </a:extLst>
          </p:cNvPr>
          <p:cNvSpPr txBox="1"/>
          <p:nvPr/>
        </p:nvSpPr>
        <p:spPr>
          <a:xfrm>
            <a:off x="2368424" y="3259471"/>
            <a:ext cx="2433913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ja-JP" sz="1100" b="1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【</a:t>
            </a:r>
            <a:r>
              <a:rPr lang="ja-JP" altLang="en-US" sz="1100" b="1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折詰め内容</a:t>
            </a:r>
            <a:r>
              <a:rPr lang="en-US" altLang="ja-JP" sz="1100" b="1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】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きたかみ牛モモ握り寿司と中巻寿司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きたかみ牛サーロインステーキ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きたかみ牛ローストビーフ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きたかみ牛モモカツ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きたかみ牛</a:t>
            </a:r>
            <a:r>
              <a:rPr lang="en-US" altLang="ja-JP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/</a:t>
            </a: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白金豚</a:t>
            </a:r>
            <a:r>
              <a:rPr lang="en-US" altLang="ja-JP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/</a:t>
            </a: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いわい鶏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煮物盛り合わせ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玉子焼き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ナムル</a:t>
            </a:r>
            <a:r>
              <a:rPr lang="en-US" altLang="ja-JP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/</a:t>
            </a: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キムチ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芋ようかん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わらび餅 </a:t>
            </a:r>
          </a:p>
        </p:txBody>
      </p:sp>
    </p:spTree>
    <p:extLst>
      <p:ext uri="{BB962C8B-B14F-4D97-AF65-F5344CB8AC3E}">
        <p14:creationId xmlns:p14="http://schemas.microsoft.com/office/powerpoint/2010/main" val="2720555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\\Server-win\share\アスクル関連\Askul_Parts_1216\DATA\016_916d_yakitori\back1.png">
            <a:extLst>
              <a:ext uri="{FF2B5EF4-FFF2-40B4-BE49-F238E27FC236}">
                <a16:creationId xmlns:a16="http://schemas.microsoft.com/office/drawing/2014/main" id="{152BFB29-3AFD-4780-9473-8CD5BC0BB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78" y="8786895"/>
            <a:ext cx="7587232" cy="1897203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F91E4B1-120C-49DC-8421-598CBDE48A20}"/>
              </a:ext>
            </a:extLst>
          </p:cNvPr>
          <p:cNvSpPr txBox="1"/>
          <p:nvPr/>
        </p:nvSpPr>
        <p:spPr>
          <a:xfrm>
            <a:off x="186189" y="8750801"/>
            <a:ext cx="371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せいぶ農産発 焼肉</a:t>
            </a:r>
            <a:r>
              <a:rPr lang="en-US" altLang="ja-JP" sz="1600" b="1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DINING </a:t>
            </a:r>
            <a:r>
              <a:rPr lang="ja-JP" altLang="en-US" sz="1600" b="1" dirty="0" err="1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まるぎゅう　 </a:t>
            </a:r>
            <a:r>
              <a:rPr lang="ja-JP" altLang="en-US" sz="1600" b="1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 </a:t>
            </a:r>
            <a:endParaRPr kumimoji="1" lang="ja-JP" altLang="en-US" sz="1600" b="1" dirty="0">
              <a:solidFill>
                <a:prstClr val="white"/>
              </a:solidFill>
              <a:latin typeface="HGS明朝E" panose="02020900000000000000" pitchFamily="18" charset="-128"/>
              <a:ea typeface="HGS明朝E" panose="02020900000000000000" pitchFamily="18" charset="-128"/>
              <a:sym typeface="ヒラギノ角ゴ Pro W3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067D793-B4A3-4772-94A9-1A009ECBE6F8}"/>
              </a:ext>
            </a:extLst>
          </p:cNvPr>
          <p:cNvSpPr txBox="1"/>
          <p:nvPr/>
        </p:nvSpPr>
        <p:spPr>
          <a:xfrm>
            <a:off x="186189" y="9020025"/>
            <a:ext cx="305018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〒024-0072</a:t>
            </a:r>
            <a:endParaRPr lang="ja-JP" altLang="en-US" sz="1200" dirty="0">
              <a:solidFill>
                <a:prstClr val="white"/>
              </a:solidFill>
              <a:latin typeface="HGS明朝E" panose="02020900000000000000" pitchFamily="18" charset="-128"/>
              <a:ea typeface="HGS明朝E" panose="02020900000000000000" pitchFamily="18" charset="-128"/>
              <a:sym typeface="ヒラギノ角ゴ Pro W3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D079C29-36F6-4BA2-A487-F318C9D03F3D}"/>
              </a:ext>
            </a:extLst>
          </p:cNvPr>
          <p:cNvSpPr txBox="1"/>
          <p:nvPr/>
        </p:nvSpPr>
        <p:spPr>
          <a:xfrm>
            <a:off x="186189" y="9202790"/>
            <a:ext cx="237746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岩手県北上市北鬼柳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2</a:t>
            </a:r>
            <a:r>
              <a:rPr lang="en-US" altLang="zh-TW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3-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69</a:t>
            </a:r>
            <a:r>
              <a:rPr lang="en-US" altLang="zh-TW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-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1</a:t>
            </a:r>
            <a:endParaRPr lang="ja-JP" altLang="en-US" sz="1200" dirty="0">
              <a:solidFill>
                <a:prstClr val="white"/>
              </a:solidFill>
              <a:latin typeface="HGS明朝E" panose="02020900000000000000" pitchFamily="18" charset="-128"/>
              <a:ea typeface="HGS明朝E" panose="02020900000000000000" pitchFamily="18" charset="-128"/>
              <a:sym typeface="ヒラギノ角ゴ Pro W3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A784D5F-4E4F-4411-A426-C0DEE54238B4}"/>
              </a:ext>
            </a:extLst>
          </p:cNvPr>
          <p:cNvSpPr txBox="1"/>
          <p:nvPr/>
        </p:nvSpPr>
        <p:spPr>
          <a:xfrm>
            <a:off x="2473716" y="9202789"/>
            <a:ext cx="179219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 err="1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えづりこ</a:t>
            </a: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古墳公園の隣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821147D-9188-428E-AD7F-3673D567869B}"/>
              </a:ext>
            </a:extLst>
          </p:cNvPr>
          <p:cNvSpPr txBox="1"/>
          <p:nvPr/>
        </p:nvSpPr>
        <p:spPr>
          <a:xfrm>
            <a:off x="141552" y="9431917"/>
            <a:ext cx="466432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［営業時間］ 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11</a:t>
            </a: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：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00</a:t>
            </a: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～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14</a:t>
            </a: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：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30</a:t>
            </a:r>
            <a:r>
              <a:rPr lang="zh-TW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（</a:t>
            </a:r>
            <a:r>
              <a:rPr lang="en-US" altLang="zh-TW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L.O.14:00</a:t>
            </a: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）</a:t>
            </a:r>
            <a:endParaRPr lang="en-US" altLang="ja-JP" sz="1200" dirty="0">
              <a:solidFill>
                <a:prstClr val="white"/>
              </a:solidFill>
              <a:latin typeface="HGS明朝E" panose="02020900000000000000" pitchFamily="18" charset="-128"/>
              <a:ea typeface="HGS明朝E" panose="02020900000000000000" pitchFamily="18" charset="-128"/>
              <a:sym typeface="ヒラギノ角ゴ Pro W3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　　　　　　 </a:t>
            </a:r>
            <a:r>
              <a:rPr lang="en-US" altLang="zh-TW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17</a:t>
            </a:r>
            <a:r>
              <a:rPr lang="zh-TW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：</a:t>
            </a:r>
            <a:r>
              <a:rPr lang="en-US" altLang="zh-TW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00〜2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2</a:t>
            </a:r>
            <a:r>
              <a:rPr lang="zh-TW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：</a:t>
            </a:r>
            <a:r>
              <a:rPr lang="en-US" altLang="zh-TW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00</a:t>
            </a:r>
            <a:r>
              <a:rPr lang="zh-TW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（</a:t>
            </a:r>
            <a:r>
              <a:rPr lang="en-US" altLang="zh-TW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L.O.2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1</a:t>
            </a:r>
            <a:r>
              <a:rPr lang="en-US" altLang="zh-TW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:30</a:t>
            </a: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）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B0565DB-C8EB-43CF-A221-5AA06D1EAA2D}"/>
              </a:ext>
            </a:extLst>
          </p:cNvPr>
          <p:cNvSpPr txBox="1"/>
          <p:nvPr/>
        </p:nvSpPr>
        <p:spPr>
          <a:xfrm>
            <a:off x="141552" y="9811030"/>
            <a:ext cx="1821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［定休日］毎週月曜日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A68B74A-DB17-4EF3-B2A1-4648854CFC67}"/>
              </a:ext>
            </a:extLst>
          </p:cNvPr>
          <p:cNvSpPr txBox="1"/>
          <p:nvPr/>
        </p:nvSpPr>
        <p:spPr>
          <a:xfrm>
            <a:off x="141552" y="10041567"/>
            <a:ext cx="422477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［お問合せ］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TEL</a:t>
            </a: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 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0197-62-3077</a:t>
            </a: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　　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FAX</a:t>
            </a: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 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0197-62-3078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06C4F48-332D-4892-BC15-48742D045898}"/>
              </a:ext>
            </a:extLst>
          </p:cNvPr>
          <p:cNvSpPr txBox="1"/>
          <p:nvPr/>
        </p:nvSpPr>
        <p:spPr>
          <a:xfrm>
            <a:off x="141552" y="10279616"/>
            <a:ext cx="394680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［ホームページ］ 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https://www.seibu-marugyu.com/</a:t>
            </a:r>
            <a:endParaRPr lang="ja-JP" altLang="en-US" sz="1200" dirty="0">
              <a:solidFill>
                <a:prstClr val="white"/>
              </a:solidFill>
              <a:latin typeface="HGS明朝E" panose="02020900000000000000" pitchFamily="18" charset="-128"/>
              <a:ea typeface="HGS明朝E" panose="02020900000000000000" pitchFamily="18" charset="-128"/>
              <a:sym typeface="ヒラギノ角ゴ Pro W3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33C01D9-0552-4045-B9FF-070790447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980" y="9046047"/>
            <a:ext cx="2475976" cy="1355211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F6A03F6-EB25-40A0-97CD-271577FF7F3A}"/>
              </a:ext>
            </a:extLst>
          </p:cNvPr>
          <p:cNvSpPr txBox="1"/>
          <p:nvPr/>
        </p:nvSpPr>
        <p:spPr>
          <a:xfrm>
            <a:off x="526789" y="8471635"/>
            <a:ext cx="6679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※</a:t>
            </a:r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詳細はホームページ＞宅配サービスをご参照ください。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5D3C1FC-7C6E-4D4A-9E90-AE2CD141C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134" y="319557"/>
            <a:ext cx="2782857" cy="185175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BFDBE98-5FED-499E-8F6A-B7142AFDF764}"/>
              </a:ext>
            </a:extLst>
          </p:cNvPr>
          <p:cNvSpPr txBox="1"/>
          <p:nvPr/>
        </p:nvSpPr>
        <p:spPr>
          <a:xfrm>
            <a:off x="314103" y="2197762"/>
            <a:ext cx="3055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バーベキュー松セット（</a:t>
            </a:r>
            <a:r>
              <a:rPr kumimoji="1"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4-6</a:t>
            </a:r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人前）</a:t>
            </a:r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12,100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6C476EF-1BBC-4476-9D6D-BA251EE73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84" y="331439"/>
            <a:ext cx="2782856" cy="1848276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F2FD755-CC76-4F97-9DBF-3E81555B8E2A}"/>
              </a:ext>
            </a:extLst>
          </p:cNvPr>
          <p:cNvSpPr txBox="1"/>
          <p:nvPr/>
        </p:nvSpPr>
        <p:spPr>
          <a:xfrm>
            <a:off x="4150085" y="2179828"/>
            <a:ext cx="3055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バーベキュー竹セット（</a:t>
            </a:r>
            <a:r>
              <a:rPr kumimoji="1"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4-6</a:t>
            </a:r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人前）</a:t>
            </a:r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7,900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95F8E31-C246-49ED-ACB9-66FAEA7B0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214" y="4284581"/>
            <a:ext cx="2156696" cy="1409684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378AFDF-EEE1-4220-9211-7D5CF9EF31D9}"/>
              </a:ext>
            </a:extLst>
          </p:cNvPr>
          <p:cNvSpPr txBox="1"/>
          <p:nvPr/>
        </p:nvSpPr>
        <p:spPr>
          <a:xfrm>
            <a:off x="262164" y="5701348"/>
            <a:ext cx="360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きたかみ牛食べ比べセット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（</a:t>
            </a:r>
            <a:r>
              <a:rPr kumimoji="1"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2-3</a:t>
            </a:r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人前）</a:t>
            </a:r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4,650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69F2480-DAF6-477B-9F08-DD10A71949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8500" y="4283239"/>
            <a:ext cx="2165878" cy="1408178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779B287-AEC3-4EE8-ACCD-9AF8B5AD5743}"/>
              </a:ext>
            </a:extLst>
          </p:cNvPr>
          <p:cNvSpPr txBox="1"/>
          <p:nvPr/>
        </p:nvSpPr>
        <p:spPr>
          <a:xfrm>
            <a:off x="3943627" y="5820780"/>
            <a:ext cx="3055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ミックスセット（</a:t>
            </a:r>
            <a:r>
              <a:rPr kumimoji="1"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2-3</a:t>
            </a:r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人前）</a:t>
            </a:r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3,600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　　　　　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2E132C6-2ADC-43F5-B354-AFB4EC9297E3}"/>
              </a:ext>
            </a:extLst>
          </p:cNvPr>
          <p:cNvSpPr/>
          <p:nvPr/>
        </p:nvSpPr>
        <p:spPr>
          <a:xfrm>
            <a:off x="526789" y="8020469"/>
            <a:ext cx="699857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その他、精肉、お米、小麦粉、味噌、乾麺、レトルトカレーも宅配料は無料で</a:t>
            </a:r>
            <a:endParaRPr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お届けします（税込み合計</a:t>
            </a:r>
            <a:r>
              <a:rPr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10,000</a:t>
            </a:r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以上のご注文に限ります）。</a:t>
            </a:r>
            <a:endParaRPr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A661C4F6-7DD4-47AC-A100-EA28F2F665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0" y="6529937"/>
            <a:ext cx="1847445" cy="123163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50800" dir="3000000" algn="ctr" rotWithShape="0">
              <a:schemeClr val="tx1"/>
            </a:outerShdw>
          </a:effectLst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39422D3-03CA-440D-B24B-9F4B937C8665}"/>
              </a:ext>
            </a:extLst>
          </p:cNvPr>
          <p:cNvSpPr txBox="1"/>
          <p:nvPr/>
        </p:nvSpPr>
        <p:spPr>
          <a:xfrm>
            <a:off x="2034718" y="6915504"/>
            <a:ext cx="2027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焼き野菜盛合せ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/>
            <a:r>
              <a:rPr kumimoji="1"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【2</a:t>
            </a:r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～３人前</a:t>
            </a:r>
            <a:r>
              <a:rPr kumimoji="1"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】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97F0772-8AD7-46D0-8664-44890B466E4F}"/>
              </a:ext>
            </a:extLst>
          </p:cNvPr>
          <p:cNvSpPr txBox="1"/>
          <p:nvPr/>
        </p:nvSpPr>
        <p:spPr>
          <a:xfrm>
            <a:off x="2684640" y="7333221"/>
            <a:ext cx="1125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410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  <a:endParaRPr kumimoji="1" lang="en-US" altLang="ja-JP" sz="1400" b="1" i="1" u="sng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BDCFEB80-AD60-48AF-9189-E58D079314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21" y="6535472"/>
            <a:ext cx="1798437" cy="123072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1B5F5B1-FDB5-409D-9262-0283B2593E22}"/>
              </a:ext>
            </a:extLst>
          </p:cNvPr>
          <p:cNvSpPr txBox="1"/>
          <p:nvPr/>
        </p:nvSpPr>
        <p:spPr>
          <a:xfrm>
            <a:off x="5596562" y="6889223"/>
            <a:ext cx="2027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焼き肉のたれ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/>
            <a:r>
              <a:rPr kumimoji="1"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【1</a:t>
            </a:r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人前</a:t>
            </a:r>
            <a:r>
              <a:rPr kumimoji="1"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】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63DF98C-8092-49F7-9EF5-B9F688F7B3AF}"/>
              </a:ext>
            </a:extLst>
          </p:cNvPr>
          <p:cNvSpPr txBox="1"/>
          <p:nvPr/>
        </p:nvSpPr>
        <p:spPr>
          <a:xfrm>
            <a:off x="6428816" y="7368476"/>
            <a:ext cx="908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150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  <a:endParaRPr kumimoji="1" lang="en-US" altLang="ja-JP" sz="1400" b="1" i="1" u="sng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29DE0CD-8E97-4FA9-9CDA-7D06C8578728}"/>
              </a:ext>
            </a:extLst>
          </p:cNvPr>
          <p:cNvSpPr txBox="1"/>
          <p:nvPr/>
        </p:nvSpPr>
        <p:spPr>
          <a:xfrm>
            <a:off x="2359897" y="7801866"/>
            <a:ext cx="27623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※</a:t>
            </a:r>
            <a:r>
              <a:rPr kumimoji="1" lang="ja-JP" altLang="en-US" sz="105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価格は全て税込で表記しております。</a:t>
            </a:r>
          </a:p>
        </p:txBody>
      </p:sp>
      <p:sp>
        <p:nvSpPr>
          <p:cNvPr id="35" name="テキスト ボックス 32">
            <a:extLst>
              <a:ext uri="{FF2B5EF4-FFF2-40B4-BE49-F238E27FC236}">
                <a16:creationId xmlns:a16="http://schemas.microsoft.com/office/drawing/2014/main" id="{A0F60961-9F85-436B-A5A9-1E824D509C81}"/>
              </a:ext>
            </a:extLst>
          </p:cNvPr>
          <p:cNvSpPr txBox="1"/>
          <p:nvPr/>
        </p:nvSpPr>
        <p:spPr>
          <a:xfrm>
            <a:off x="471150" y="2485084"/>
            <a:ext cx="27195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・きたかみ牛サーロイン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・きたかみ牛厚切り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　　リブロース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・きたかみ牛カルビ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・きたかみ牛モモ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・県産牛白ホルモン（みそ味）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・野菜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・焼肉のたれ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36" name="テキスト ボックス 30">
            <a:extLst>
              <a:ext uri="{FF2B5EF4-FFF2-40B4-BE49-F238E27FC236}">
                <a16:creationId xmlns:a16="http://schemas.microsoft.com/office/drawing/2014/main" id="{DDC09C70-243F-41DA-BEB9-BB6BA657E558}"/>
              </a:ext>
            </a:extLst>
          </p:cNvPr>
          <p:cNvSpPr txBox="1"/>
          <p:nvPr/>
        </p:nvSpPr>
        <p:spPr>
          <a:xfrm>
            <a:off x="4150085" y="2507195"/>
            <a:ext cx="2345168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・きたかみ牛カルビ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・きたかみ牛モモ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・白金豚カルビ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・いわい鶏カルビ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・県産ホルモン（みそ味）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・野菜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・焼肉のたれ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43" name="テキスト ボックス 28">
            <a:extLst>
              <a:ext uri="{FF2B5EF4-FFF2-40B4-BE49-F238E27FC236}">
                <a16:creationId xmlns:a16="http://schemas.microsoft.com/office/drawing/2014/main" id="{CFAF526B-7773-4EBE-8EC6-1A9CFE021161}"/>
              </a:ext>
            </a:extLst>
          </p:cNvPr>
          <p:cNvSpPr txBox="1"/>
          <p:nvPr/>
        </p:nvSpPr>
        <p:spPr>
          <a:xfrm>
            <a:off x="2350536" y="4740628"/>
            <a:ext cx="14596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10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・きたかみ牛カルビ</a:t>
            </a:r>
            <a:endParaRPr kumimoji="1" lang="en-US" altLang="ja-JP" sz="11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10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・きたかみ牛モモ</a:t>
            </a:r>
            <a:endParaRPr kumimoji="1" lang="en-US" altLang="ja-JP" sz="11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100" dirty="0">
                <a:latin typeface="HGS明朝E" panose="02020900000000000000" pitchFamily="18" charset="-128"/>
                <a:ea typeface="HGS明朝E" panose="02020900000000000000" pitchFamily="18" charset="-128"/>
              </a:rPr>
              <a:t>・野菜</a:t>
            </a:r>
            <a:endParaRPr kumimoji="1" lang="en-US" altLang="ja-JP" sz="11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44" name="テキスト ボックス 25">
            <a:extLst>
              <a:ext uri="{FF2B5EF4-FFF2-40B4-BE49-F238E27FC236}">
                <a16:creationId xmlns:a16="http://schemas.microsoft.com/office/drawing/2014/main" id="{E978C608-20B5-4501-A670-02892EDBE39F}"/>
              </a:ext>
            </a:extLst>
          </p:cNvPr>
          <p:cNvSpPr txBox="1"/>
          <p:nvPr/>
        </p:nvSpPr>
        <p:spPr>
          <a:xfrm>
            <a:off x="6016145" y="4625264"/>
            <a:ext cx="152763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</a:t>
            </a:r>
            <a:r>
              <a:rPr kumimoji="1" lang="ja-JP" altLang="en-US" sz="1100" dirty="0">
                <a:latin typeface="HGS明朝E" panose="02020900000000000000" pitchFamily="18" charset="-128"/>
                <a:ea typeface="HGS明朝E" panose="02020900000000000000" pitchFamily="18" charset="-128"/>
              </a:rPr>
              <a:t>きたかみ</a:t>
            </a:r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牛カルビ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・きたかみ牛モモ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・白金豚カルビ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・いわい鶏カルビ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・野菜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7243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912</TotalTime>
  <Words>513</Words>
  <Application>Microsoft Office PowerPoint</Application>
  <PresentationFormat>ユーザー設定</PresentationFormat>
  <Paragraphs>88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9" baseType="lpstr">
      <vt:lpstr>HGS明朝E</vt:lpstr>
      <vt:lpstr>HG明朝E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seibu-ooishi</dc:creator>
  <cp:lastModifiedBy>seibu-ooishi</cp:lastModifiedBy>
  <cp:revision>93</cp:revision>
  <cp:lastPrinted>2023-07-12T05:19:31Z</cp:lastPrinted>
  <dcterms:created xsi:type="dcterms:W3CDTF">2018-04-18T06:46:33Z</dcterms:created>
  <dcterms:modified xsi:type="dcterms:W3CDTF">2023-09-02T08:08:21Z</dcterms:modified>
</cp:coreProperties>
</file>